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338" r:id="rId11"/>
    <p:sldId id="299" r:id="rId12"/>
    <p:sldId id="333" r:id="rId13"/>
    <p:sldId id="302" r:id="rId14"/>
    <p:sldId id="336" r:id="rId15"/>
    <p:sldId id="337" r:id="rId16"/>
    <p:sldId id="265" r:id="rId17"/>
    <p:sldId id="276" r:id="rId18"/>
    <p:sldId id="303" r:id="rId19"/>
    <p:sldId id="29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82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mrekaany/IBM_Data_Science_Education/blob/ae0aaf03f0befe1aad803e8c4fa7209071a7e817/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mrekaany/IBM_Data_Science_Education/blob/ae0aaf03f0befe1aad803e8c4fa7209071a7e817/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mrekaany/IBM_Data_Science_Education/blob/b4bb8d39d01fb2e10809bb0be84e54cb3d74bfa6/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mrekaany/IBM_Data_Science_Education/blob/b4bb8d39d01fb2e10809bb0be84e54cb3d74bfa6/jupyter-labs-eda-sql-coursera_sqllite%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mrekaany/IBM_Data_Science_Education/blob/16a59557547a3cf536fedcfaf4df2bf1089b8564/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mrekaany/IBM_Data_Science_Education/blob/16a59557547a3cf536fedcfaf4df2bf1089b8564/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mrekaany/IBM_Data_Science_Education/blob/ffae20892d9dec7c49c07728bebeee18fb65872d/SpaceX_Machine_Learning_Prediction_Part_5.jupyterlite%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mrekaany/IBM_Data_Science_Education/blob/9568d95eb99df60b51309a3d83affd70e3304cd7/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mrekaany/IBM_Data_Science_Education/blob/9568d95eb99df60b51309a3d83affd70e3304cd7/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Emre Kaan Yılmaz	</a:t>
            </a:r>
          </a:p>
          <a:p>
            <a:r>
              <a:rPr lang="en-US" dirty="0">
                <a:solidFill>
                  <a:schemeClr val="bg2"/>
                </a:solidFill>
                <a:latin typeface="Abadi" panose="020B0604020104020204" pitchFamily="34" charset="0"/>
                <a:ea typeface="SF Pro" pitchFamily="2" charset="0"/>
                <a:cs typeface="SF Pro" pitchFamily="2" charset="0"/>
              </a:rPr>
              <a:t>15.01.2024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2C7DCCF-39C3-4FFF-9F70-98A74E13E21B}"/>
              </a:ext>
            </a:extLst>
          </p:cNvPr>
          <p:cNvPicPr>
            <a:picLocks noChangeAspect="1"/>
          </p:cNvPicPr>
          <p:nvPr/>
        </p:nvPicPr>
        <p:blipFill>
          <a:blip r:embed="rId4"/>
          <a:stretch>
            <a:fillRect/>
          </a:stretch>
        </p:blipFill>
        <p:spPr>
          <a:xfrm>
            <a:off x="2991556" y="1639888"/>
            <a:ext cx="8379706" cy="4260446"/>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9C0498DC-15E9-4EB4-B5C8-B3C13C350098}"/>
              </a:ext>
            </a:extLst>
          </p:cNvPr>
          <p:cNvPicPr>
            <a:picLocks noChangeAspect="1"/>
          </p:cNvPicPr>
          <p:nvPr/>
        </p:nvPicPr>
        <p:blipFill>
          <a:blip r:embed="rId4"/>
          <a:stretch>
            <a:fillRect/>
          </a:stretch>
        </p:blipFill>
        <p:spPr>
          <a:xfrm>
            <a:off x="1176863" y="2583907"/>
            <a:ext cx="9838273" cy="2773920"/>
          </a:xfrm>
          <a:prstGeom prst="rect">
            <a:avLst/>
          </a:prstGeom>
        </p:spPr>
      </p:pic>
    </p:spTree>
    <p:extLst>
      <p:ext uri="{BB962C8B-B14F-4D97-AF65-F5344CB8AC3E}">
        <p14:creationId xmlns:p14="http://schemas.microsoft.com/office/powerpoint/2010/main" val="129759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91645" y="1792288"/>
            <a:ext cx="9166328" cy="4351338"/>
          </a:xfrm>
          <a:prstGeom prst="rect">
            <a:avLst/>
          </a:prstGeom>
        </p:spPr>
        <p:txBody>
          <a:bodyPr lIns="91440" tIns="45720" rIns="91440" bIns="45720" anchor="t"/>
          <a:lstStyle/>
          <a:p>
            <a:pPr>
              <a:lnSpc>
                <a:spcPct val="100000"/>
              </a:lnSpc>
              <a:spcBef>
                <a:spcPts val="1400"/>
              </a:spcBef>
            </a:pPr>
            <a:r>
              <a:rPr lang="en-US" dirty="0">
                <a:solidFill>
                  <a:schemeClr val="accent3">
                    <a:lumMod val="25000"/>
                  </a:schemeClr>
                </a:solidFill>
                <a:latin typeface="Abadi" panose="020B0604020104020204" pitchFamily="34" charset="0"/>
              </a:rPr>
              <a:t>Scatter plot of launch site and orbit classes with flight numbers (or payload mass) with hue of classes to analyze </a:t>
            </a:r>
            <a:r>
              <a:rPr lang="en-US">
                <a:solidFill>
                  <a:schemeClr val="accent3">
                    <a:lumMod val="25000"/>
                  </a:schemeClr>
                </a:solidFill>
                <a:latin typeface="Abadi" panose="020B0604020104020204" pitchFamily="34" charset="0"/>
              </a:rPr>
              <a:t>success distribution</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Line plot to see trend of class according to years</a:t>
            </a:r>
          </a:p>
          <a:p>
            <a:pPr>
              <a:lnSpc>
                <a:spcPct val="100000"/>
              </a:lnSpc>
              <a:spcBef>
                <a:spcPts val="1400"/>
              </a:spcBef>
            </a:pPr>
            <a:r>
              <a:rPr lang="en-US" dirty="0">
                <a:solidFill>
                  <a:schemeClr val="accent3">
                    <a:lumMod val="25000"/>
                  </a:schemeClr>
                </a:solidFill>
                <a:latin typeface="Abadi" panose="020B0604020104020204" pitchFamily="34" charset="0"/>
              </a:rPr>
              <a:t>Box plot to see class values of different orbits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AB687710-1329-4494-909F-C059D559BAC8}"/>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05491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64558" y="1663299"/>
            <a:ext cx="890335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0FB26B8A-BF47-47CA-B263-FCDAC2706CD9}"/>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107" y="2800743"/>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Circle and marker is used to mark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Successful and unsuccessful launches are marked with colored markers.</a:t>
            </a:r>
          </a:p>
          <a:p>
            <a:pPr>
              <a:lnSpc>
                <a:spcPct val="100000"/>
              </a:lnSpc>
              <a:spcBef>
                <a:spcPts val="1400"/>
              </a:spcBef>
            </a:pP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object is created to see coordinates of mouse in the map.</a:t>
            </a:r>
          </a:p>
          <a:p>
            <a:pPr>
              <a:lnSpc>
                <a:spcPct val="100000"/>
              </a:lnSpc>
              <a:spcBef>
                <a:spcPts val="1400"/>
              </a:spcBef>
            </a:pPr>
            <a:r>
              <a:rPr lang="en-US" sz="2200" dirty="0">
                <a:solidFill>
                  <a:schemeClr val="accent3">
                    <a:lumMod val="25000"/>
                  </a:schemeClr>
                </a:solidFill>
                <a:latin typeface="Abadi" panose="020B0604020104020204" pitchFamily="34" charset="0"/>
              </a:rPr>
              <a:t>Markers are used to show closest city, road, railway, coast. Then, lines are used to draw distance. </a:t>
            </a: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 Placeholder 2">
            <a:hlinkClick r:id="rId3"/>
            <a:extLst>
              <a:ext uri="{FF2B5EF4-FFF2-40B4-BE49-F238E27FC236}">
                <a16:creationId xmlns:a16="http://schemas.microsoft.com/office/drawing/2014/main" id="{9ACD9138-1154-4A61-B1B1-7980EA4A5E1F}"/>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06662"/>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dropdown list to select launch site is added. The pie chart below shows launch success for selected launch site or success percentages of all launch sites. The interaction between them exists because of the callback function.</a:t>
            </a:r>
          </a:p>
          <a:p>
            <a:pPr>
              <a:lnSpc>
                <a:spcPct val="100000"/>
              </a:lnSpc>
              <a:spcBef>
                <a:spcPts val="1400"/>
              </a:spcBef>
            </a:pPr>
            <a:r>
              <a:rPr lang="en-US" sz="2200" dirty="0">
                <a:solidFill>
                  <a:schemeClr val="accent3">
                    <a:lumMod val="25000"/>
                  </a:schemeClr>
                </a:solidFill>
                <a:latin typeface="Abadi" panose="020B0604020104020204" pitchFamily="34" charset="0"/>
              </a:rPr>
              <a:t>Slider is added to payload mass. Scatter plot shows successes for the range selected from the slider by using callback functions.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hlinkClick r:id="rId3"/>
            <a:extLst>
              <a:ext uri="{FF2B5EF4-FFF2-40B4-BE49-F238E27FC236}">
                <a16:creationId xmlns:a16="http://schemas.microsoft.com/office/drawing/2014/main" id="{F6D26885-EE27-4122-9239-B1C15D75F508}"/>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chemeClr val="accent1">
                    <a:lumMod val="50000"/>
                  </a:schemeClr>
                </a:solidFill>
                <a:latin typeface="Abadi" panose="020B0604020104020204" pitchFamily="34" charset="0"/>
              </a:rPr>
              <a:t>GitHub</a:t>
            </a:r>
          </a:p>
          <a:p>
            <a:pPr marL="0" indent="0">
              <a:lnSpc>
                <a:spcPct val="100000"/>
              </a:lnSpc>
              <a:spcBef>
                <a:spcPts val="1400"/>
              </a:spcBef>
              <a:buFont typeface="Arial" panose="020B0604020202020204" pitchFamily="34" charset="0"/>
              <a:buNone/>
            </a:pPr>
            <a:endParaRPr lang="en-US" sz="2200" u="sng" dirty="0">
              <a:solidFill>
                <a:schemeClr val="accent1">
                  <a:lumMod val="50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6265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Train Models: Fit each model to the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 Tuning: Use techniques like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or </a:t>
            </a:r>
            <a:r>
              <a:rPr lang="en-US" sz="2200" dirty="0" err="1">
                <a:solidFill>
                  <a:schemeClr val="accent3">
                    <a:lumMod val="25000"/>
                  </a:schemeClr>
                </a:solidFill>
                <a:latin typeface="Abadi" panose="020B0604020104020204" pitchFamily="34" charset="0"/>
              </a:rPr>
              <a:t>RandomizedSearchCV</a:t>
            </a:r>
            <a:r>
              <a:rPr lang="en-US" sz="2200" dirty="0">
                <a:solidFill>
                  <a:schemeClr val="accent3">
                    <a:lumMod val="25000"/>
                  </a:schemeClr>
                </a:solidFill>
                <a:latin typeface="Abadi" panose="020B0604020104020204" pitchFamily="34" charset="0"/>
              </a:rPr>
              <a:t> to find the best model parameters.</a:t>
            </a:r>
          </a:p>
          <a:p>
            <a:pPr>
              <a:lnSpc>
                <a:spcPct val="100000"/>
              </a:lnSpc>
              <a:spcBef>
                <a:spcPts val="1400"/>
              </a:spcBef>
            </a:pPr>
            <a:r>
              <a:rPr lang="en-US" sz="2200" dirty="0">
                <a:solidFill>
                  <a:schemeClr val="accent3">
                    <a:lumMod val="25000"/>
                  </a:schemeClr>
                </a:solidFill>
                <a:latin typeface="Abadi" panose="020B0604020104020204" pitchFamily="34" charset="0"/>
              </a:rPr>
              <a:t>Evaluate models: I used scores and confusion matrices to evaluate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hlinkClick r:id="rId3"/>
            <a:extLst>
              <a:ext uri="{FF2B5EF4-FFF2-40B4-BE49-F238E27FC236}">
                <a16:creationId xmlns:a16="http://schemas.microsoft.com/office/drawing/2014/main" id="{52DCB194-5B14-4001-983D-159A67B67ED4}"/>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u="sng" dirty="0">
                <a:solidFill>
                  <a:schemeClr val="accent1">
                    <a:lumMod val="50000"/>
                  </a:schemeClr>
                </a:solidFill>
                <a:latin typeface="Abadi" panose="020B0604020104020204" pitchFamily="34" charset="0"/>
              </a:rPr>
              <a:t>GitHub</a:t>
            </a:r>
          </a:p>
          <a:p>
            <a:pPr marL="0" indent="0">
              <a:lnSpc>
                <a:spcPct val="100000"/>
              </a:lnSpc>
              <a:spcBef>
                <a:spcPts val="1400"/>
              </a:spcBef>
              <a:buFont typeface="Arial" panose="020B0604020202020204" pitchFamily="34" charset="0"/>
              <a:buNone/>
            </a:pPr>
            <a:endParaRPr lang="en-US" sz="2200" u="sng" dirty="0">
              <a:solidFill>
                <a:schemeClr val="accent1">
                  <a:lumMod val="50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92500" lnSpcReduction="20000"/>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CCAFS  SLC 40 has low success rate in the initial flights but has higher success rate in the later flights. It has lower success rate for the other launch sites.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VVAFB SLV 4E has lower amount of flights. It has higher success rate than CCAFS  SLC 40 launch site.</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KSC LC 39A has medium number of flights. It has higher success rate than CCAFS  SLC 40 launch site.</a:t>
            </a: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966F4E5B-E11A-4A12-89B2-B08329E0C9C3}"/>
              </a:ext>
            </a:extLst>
          </p:cNvPr>
          <p:cNvPicPr>
            <a:picLocks noChangeAspect="1"/>
          </p:cNvPicPr>
          <p:nvPr/>
        </p:nvPicPr>
        <p:blipFill>
          <a:blip r:embed="rId3"/>
          <a:stretch>
            <a:fillRect/>
          </a:stretch>
        </p:blipFill>
        <p:spPr>
          <a:xfrm>
            <a:off x="5062844" y="1890374"/>
            <a:ext cx="6264183" cy="41456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CCASFS SLC 40 has more than %70 success rate for payload mass higher than 12500kg. It has no flights between payload mass of 10000 and 12500 kgs.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around %65 success rate for payload mass lower than 5000kg. It has higher success rate for 7500kg. </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only 2 successful flights between 7500 and 15000kgs payload mass. It has 3 successful flights and an unsuccessful flight for payload mass higher than 15000kg. Also, It has success rate more than %50 for payload mass lower than 7500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51023A4-0698-47B2-9FA3-9A898B20F973}"/>
              </a:ext>
            </a:extLst>
          </p:cNvPr>
          <p:cNvPicPr>
            <a:picLocks noChangeAspect="1"/>
          </p:cNvPicPr>
          <p:nvPr/>
        </p:nvPicPr>
        <p:blipFill>
          <a:blip r:embed="rId3"/>
          <a:stretch>
            <a:fillRect/>
          </a:stretch>
        </p:blipFill>
        <p:spPr>
          <a:xfrm>
            <a:off x="5209454" y="1422694"/>
            <a:ext cx="5537112" cy="489665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97193"/>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7077" y="1794396"/>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Some orbits have %100 success rate.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041F2E-7557-45F3-B42A-34421C6F4839}"/>
              </a:ext>
            </a:extLst>
          </p:cNvPr>
          <p:cNvPicPr>
            <a:picLocks noChangeAspect="1"/>
          </p:cNvPicPr>
          <p:nvPr/>
        </p:nvPicPr>
        <p:blipFill>
          <a:blip r:embed="rId3"/>
          <a:stretch>
            <a:fillRect/>
          </a:stretch>
        </p:blipFill>
        <p:spPr>
          <a:xfrm>
            <a:off x="5439870" y="1506678"/>
            <a:ext cx="6066814" cy="43870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HEO and GEO orbits have only unsuccessful flights.</a:t>
            </a:r>
          </a:p>
          <a:p>
            <a:pPr>
              <a:lnSpc>
                <a:spcPct val="100000"/>
              </a:lnSpc>
              <a:spcBef>
                <a:spcPts val="1400"/>
              </a:spcBef>
            </a:pPr>
            <a:r>
              <a:rPr lang="en-US" sz="2200" dirty="0">
                <a:solidFill>
                  <a:schemeClr val="accent3">
                    <a:lumMod val="25000"/>
                  </a:schemeClr>
                </a:solidFill>
                <a:latin typeface="Abadi" panose="020B0604020104020204" pitchFamily="34" charset="0"/>
              </a:rPr>
              <a:t>MEO, VLEO, SO and GEO orbits started to operate for after flight number 60. </a:t>
            </a:r>
          </a:p>
          <a:p>
            <a:pPr>
              <a:lnSpc>
                <a:spcPct val="100000"/>
              </a:lnSpc>
              <a:spcBef>
                <a:spcPts val="1400"/>
              </a:spcBef>
            </a:pPr>
            <a:r>
              <a:rPr lang="en-US" sz="2200" dirty="0">
                <a:solidFill>
                  <a:schemeClr val="accent3">
                    <a:lumMod val="25000"/>
                  </a:schemeClr>
                </a:solidFill>
                <a:latin typeface="Abadi" panose="020B0604020104020204" pitchFamily="34" charset="0"/>
              </a:rPr>
              <a:t>LEO, ES-L1 and HEO orbits stopped working for after flight number 60. </a:t>
            </a:r>
          </a:p>
          <a:p>
            <a:pPr>
              <a:lnSpc>
                <a:spcPct val="100000"/>
              </a:lnSpc>
              <a:spcBef>
                <a:spcPts val="1400"/>
              </a:spcBef>
            </a:pPr>
            <a:r>
              <a:rPr lang="en-US" sz="2200" dirty="0">
                <a:solidFill>
                  <a:schemeClr val="accent3">
                    <a:lumMod val="25000"/>
                  </a:schemeClr>
                </a:solidFill>
                <a:latin typeface="Abadi" panose="020B0604020104020204" pitchFamily="34" charset="0"/>
              </a:rPr>
              <a:t>Orbits have lower success rate than %50. </a:t>
            </a:r>
          </a:p>
          <a:p>
            <a:pPr>
              <a:lnSpc>
                <a:spcPct val="100000"/>
              </a:lnSpc>
              <a:spcBef>
                <a:spcPts val="1400"/>
              </a:spcBef>
            </a:pPr>
            <a:r>
              <a:rPr lang="en-US" sz="2200" dirty="0">
                <a:solidFill>
                  <a:schemeClr val="accent3">
                    <a:lumMod val="25000"/>
                  </a:schemeClr>
                </a:solidFill>
                <a:latin typeface="Abadi" panose="020B0604020104020204" pitchFamily="34" charset="0"/>
              </a:rPr>
              <a:t>ES-L1, SSO, HEO, MEO, SO and GEO has lower than 6 flight attempts.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EAD41ED-5B3E-4F8D-ADD7-AE8E2CA3F6B8}"/>
              </a:ext>
            </a:extLst>
          </p:cNvPr>
          <p:cNvPicPr>
            <a:picLocks noChangeAspect="1"/>
          </p:cNvPicPr>
          <p:nvPr/>
        </p:nvPicPr>
        <p:blipFill>
          <a:blip r:embed="rId3"/>
          <a:stretch>
            <a:fillRect/>
          </a:stretch>
        </p:blipFill>
        <p:spPr>
          <a:xfrm>
            <a:off x="5018639" y="1864627"/>
            <a:ext cx="5883150" cy="42218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which make flights with higher payload mass than 7000kg has higher success rate for high payload masses. </a:t>
            </a:r>
          </a:p>
          <a:p>
            <a:pPr>
              <a:lnSpc>
                <a:spcPct val="100000"/>
              </a:lnSpc>
              <a:spcBef>
                <a:spcPts val="1400"/>
              </a:spcBef>
            </a:pPr>
            <a:r>
              <a:rPr lang="en-US" sz="2200" dirty="0">
                <a:solidFill>
                  <a:schemeClr val="accent3">
                    <a:lumMod val="25000"/>
                  </a:schemeClr>
                </a:solidFill>
                <a:latin typeface="Abadi" panose="020B0604020104020204" pitchFamily="34" charset="0"/>
              </a:rPr>
              <a:t>LEO, ES-L1, SSO, HEO and MEO has only flights with lower than 6000kg payload mass and they have high success ratio.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967D7EA-27B3-4A7A-AD5C-3544C832453A}"/>
              </a:ext>
            </a:extLst>
          </p:cNvPr>
          <p:cNvPicPr>
            <a:picLocks noChangeAspect="1"/>
          </p:cNvPicPr>
          <p:nvPr/>
        </p:nvPicPr>
        <p:blipFill>
          <a:blip r:embed="rId3"/>
          <a:stretch>
            <a:fillRect/>
          </a:stretch>
        </p:blipFill>
        <p:spPr>
          <a:xfrm>
            <a:off x="4905056" y="1487626"/>
            <a:ext cx="6083880" cy="43813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has positive trend for date although it has some fluctuations after 2017.</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FA62BD1-971C-4125-A6C5-9571E3F346BB}"/>
              </a:ext>
            </a:extLst>
          </p:cNvPr>
          <p:cNvPicPr>
            <a:picLocks noChangeAspect="1"/>
          </p:cNvPicPr>
          <p:nvPr/>
        </p:nvPicPr>
        <p:blipFill>
          <a:blip r:embed="rId3"/>
          <a:stretch>
            <a:fillRect/>
          </a:stretch>
        </p:blipFill>
        <p:spPr>
          <a:xfrm>
            <a:off x="5429433" y="1925658"/>
            <a:ext cx="5532599" cy="409991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Basic distinct command is utilized to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3A99F758-EE91-41F5-8911-9C5663FAA48D}"/>
              </a:ext>
            </a:extLst>
          </p:cNvPr>
          <p:cNvPicPr>
            <a:picLocks noChangeAspect="1"/>
          </p:cNvPicPr>
          <p:nvPr/>
        </p:nvPicPr>
        <p:blipFill>
          <a:blip r:embed="rId3"/>
          <a:stretch>
            <a:fillRect/>
          </a:stretch>
        </p:blipFill>
        <p:spPr>
          <a:xfrm>
            <a:off x="1059575" y="3331104"/>
            <a:ext cx="3886537" cy="24309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command is utilized with Limit command.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343F34A-3199-4F72-A41A-81D88FEDD3CD}"/>
              </a:ext>
            </a:extLst>
          </p:cNvPr>
          <p:cNvPicPr>
            <a:picLocks noChangeAspect="1"/>
          </p:cNvPicPr>
          <p:nvPr/>
        </p:nvPicPr>
        <p:blipFill>
          <a:blip r:embed="rId3"/>
          <a:stretch>
            <a:fillRect/>
          </a:stretch>
        </p:blipFill>
        <p:spPr>
          <a:xfrm>
            <a:off x="1064686" y="2362206"/>
            <a:ext cx="9922100" cy="393988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Sum command is utilized with a filter on customer column.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73A4E16-4241-4C76-94D3-C6E2E4F09392}"/>
              </a:ext>
            </a:extLst>
          </p:cNvPr>
          <p:cNvPicPr>
            <a:picLocks noChangeAspect="1"/>
          </p:cNvPicPr>
          <p:nvPr/>
        </p:nvPicPr>
        <p:blipFill>
          <a:blip r:embed="rId3"/>
          <a:stretch>
            <a:fillRect/>
          </a:stretch>
        </p:blipFill>
        <p:spPr>
          <a:xfrm>
            <a:off x="2973518" y="3693710"/>
            <a:ext cx="5928874" cy="16994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is calculated by utilizing avg() command with a filter applied to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76155D-E5FF-4AB4-AA7F-F058D3ADB239}"/>
              </a:ext>
            </a:extLst>
          </p:cNvPr>
          <p:cNvPicPr>
            <a:picLocks noChangeAspect="1"/>
          </p:cNvPicPr>
          <p:nvPr/>
        </p:nvPicPr>
        <p:blipFill>
          <a:blip r:embed="rId3"/>
          <a:stretch>
            <a:fillRect/>
          </a:stretch>
        </p:blipFill>
        <p:spPr>
          <a:xfrm>
            <a:off x="1428335" y="3657113"/>
            <a:ext cx="6309907" cy="144030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utilizes min command with a filter on the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column in order to find the initial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A70FFD5-9A76-4BBB-A9D6-C9C12225DFF7}"/>
              </a:ext>
            </a:extLst>
          </p:cNvPr>
          <p:cNvPicPr>
            <a:picLocks noChangeAspect="1"/>
          </p:cNvPicPr>
          <p:nvPr/>
        </p:nvPicPr>
        <p:blipFill>
          <a:blip r:embed="rId3"/>
          <a:stretch>
            <a:fillRect/>
          </a:stretch>
        </p:blipFill>
        <p:spPr>
          <a:xfrm>
            <a:off x="1786913" y="3576170"/>
            <a:ext cx="8481795" cy="138696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53651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utilizes between structure in the where part with other necessary filters.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F8EB4AE-0181-4949-BF1E-A6CC36425DD5}"/>
              </a:ext>
            </a:extLst>
          </p:cNvPr>
          <p:cNvPicPr>
            <a:picLocks noChangeAspect="1"/>
          </p:cNvPicPr>
          <p:nvPr/>
        </p:nvPicPr>
        <p:blipFill>
          <a:blip r:embed="rId3"/>
          <a:stretch>
            <a:fillRect/>
          </a:stretch>
        </p:blipFill>
        <p:spPr>
          <a:xfrm>
            <a:off x="1017063" y="3219464"/>
            <a:ext cx="9251482" cy="334547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61519"/>
            <a:ext cx="10515600" cy="19897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is collected by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and API, visualized by Folium and Dash. Machine learning models and SQL commands are applied to the data. All results are presented in this document. Corresponding project files can be found in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This query counts the number of rows for each value at the </a:t>
            </a:r>
            <a:r>
              <a:rPr lang="en-US" sz="2200" dirty="0" err="1">
                <a:solidFill>
                  <a:schemeClr val="accent3">
                    <a:lumMod val="25000"/>
                  </a:schemeClr>
                </a:solidFill>
                <a:latin typeface="Abadi" panose="020B0604020104020204" pitchFamily="34" charset="0"/>
              </a:rPr>
              <a:t>mission_outcomes</a:t>
            </a:r>
            <a:r>
              <a:rPr lang="en-US" sz="2200" dirty="0">
                <a:solidFill>
                  <a:schemeClr val="accent3">
                    <a:lumMod val="25000"/>
                  </a:schemeClr>
                </a:solidFill>
                <a:latin typeface="Abadi" panose="020B0604020104020204" pitchFamily="34" charset="0"/>
              </a:rPr>
              <a:t> column by grouping them.</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176013A-D3A5-4938-98FC-C043B19AB104}"/>
              </a:ext>
            </a:extLst>
          </p:cNvPr>
          <p:cNvPicPr>
            <a:picLocks noChangeAspect="1"/>
          </p:cNvPicPr>
          <p:nvPr/>
        </p:nvPicPr>
        <p:blipFill>
          <a:blip r:embed="rId3"/>
          <a:stretch>
            <a:fillRect/>
          </a:stretch>
        </p:blipFill>
        <p:spPr>
          <a:xfrm>
            <a:off x="2743142" y="3429000"/>
            <a:ext cx="5799323" cy="238526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695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Boosters carried maximum payload has been found by filtering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column with the maximum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value found by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E40B451-8B8C-44F5-B41F-249058210FEE}"/>
              </a:ext>
            </a:extLst>
          </p:cNvPr>
          <p:cNvPicPr>
            <a:picLocks noChangeAspect="1"/>
          </p:cNvPicPr>
          <p:nvPr/>
        </p:nvPicPr>
        <p:blipFill>
          <a:blip r:embed="rId3"/>
          <a:stretch>
            <a:fillRect/>
          </a:stretch>
        </p:blipFill>
        <p:spPr>
          <a:xfrm>
            <a:off x="3750277" y="2875047"/>
            <a:ext cx="6511322" cy="355216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command applied to date column (which is in a string form) in order to obtain year and month information. Then, filters applied and required information is derived.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11818F9-7253-4A4C-891F-A4493045C261}"/>
              </a:ext>
            </a:extLst>
          </p:cNvPr>
          <p:cNvPicPr>
            <a:picLocks noChangeAspect="1"/>
          </p:cNvPicPr>
          <p:nvPr/>
        </p:nvPicPr>
        <p:blipFill>
          <a:blip r:embed="rId3"/>
          <a:stretch>
            <a:fillRect/>
          </a:stretch>
        </p:blipFill>
        <p:spPr>
          <a:xfrm>
            <a:off x="770011" y="4001294"/>
            <a:ext cx="8093141" cy="188230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7644" y="6025573"/>
            <a:ext cx="530328"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536"/>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Landing outcomes are counted after grouped and filtered to take only between requested date.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94BACCA-DF7F-475D-A6B5-CE0FE4FC1F2E}"/>
              </a:ext>
            </a:extLst>
          </p:cNvPr>
          <p:cNvPicPr>
            <a:picLocks noChangeAspect="1"/>
          </p:cNvPicPr>
          <p:nvPr/>
        </p:nvPicPr>
        <p:blipFill>
          <a:blip r:embed="rId3"/>
          <a:stretch>
            <a:fillRect/>
          </a:stretch>
        </p:blipFill>
        <p:spPr>
          <a:xfrm>
            <a:off x="2160691" y="3479421"/>
            <a:ext cx="6964228" cy="31020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1612"/>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sites are marked and circled in the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Folium Map</a:t>
            </a:r>
          </a:p>
        </p:txBody>
      </p:sp>
      <p:pic>
        <p:nvPicPr>
          <p:cNvPr id="6" name="Picture 5">
            <a:extLst>
              <a:ext uri="{FF2B5EF4-FFF2-40B4-BE49-F238E27FC236}">
                <a16:creationId xmlns:a16="http://schemas.microsoft.com/office/drawing/2014/main" id="{E6BFAFDA-1B10-4DE5-967B-61B8B37B8AD3}"/>
              </a:ext>
            </a:extLst>
          </p:cNvPr>
          <p:cNvPicPr>
            <a:picLocks noChangeAspect="1"/>
          </p:cNvPicPr>
          <p:nvPr/>
        </p:nvPicPr>
        <p:blipFill rotWithShape="1">
          <a:blip r:embed="rId3"/>
          <a:srcRect l="12353" t="28761" r="25706" b="32748"/>
          <a:stretch/>
        </p:blipFill>
        <p:spPr>
          <a:xfrm>
            <a:off x="770011" y="2129356"/>
            <a:ext cx="4280768" cy="1569341"/>
          </a:xfrm>
          <a:prstGeom prst="rect">
            <a:avLst/>
          </a:prstGeom>
        </p:spPr>
      </p:pic>
      <p:pic>
        <p:nvPicPr>
          <p:cNvPr id="8" name="Picture 7">
            <a:extLst>
              <a:ext uri="{FF2B5EF4-FFF2-40B4-BE49-F238E27FC236}">
                <a16:creationId xmlns:a16="http://schemas.microsoft.com/office/drawing/2014/main" id="{21098BBC-E59A-422B-8693-3334D4D8553F}"/>
              </a:ext>
            </a:extLst>
          </p:cNvPr>
          <p:cNvPicPr>
            <a:picLocks noChangeAspect="1"/>
          </p:cNvPicPr>
          <p:nvPr/>
        </p:nvPicPr>
        <p:blipFill rotWithShape="1">
          <a:blip r:embed="rId4"/>
          <a:srcRect b="4546"/>
          <a:stretch/>
        </p:blipFill>
        <p:spPr>
          <a:xfrm>
            <a:off x="770011" y="3838492"/>
            <a:ext cx="10430741" cy="21007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outcomes are labeled with colored markers according to their success and location.</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a:extLst>
              <a:ext uri="{FF2B5EF4-FFF2-40B4-BE49-F238E27FC236}">
                <a16:creationId xmlns:a16="http://schemas.microsoft.com/office/drawing/2014/main" id="{B1689C0A-DEAE-4B95-B14E-1A3217CC0B9D}"/>
              </a:ext>
            </a:extLst>
          </p:cNvPr>
          <p:cNvPicPr>
            <a:picLocks noChangeAspect="1"/>
          </p:cNvPicPr>
          <p:nvPr/>
        </p:nvPicPr>
        <p:blipFill rotWithShape="1">
          <a:blip r:embed="rId3"/>
          <a:srcRect l="7630" t="26241" r="32063" b="33377"/>
          <a:stretch/>
        </p:blipFill>
        <p:spPr>
          <a:xfrm>
            <a:off x="6704234" y="2458091"/>
            <a:ext cx="5147352" cy="1941817"/>
          </a:xfrm>
          <a:prstGeom prst="rect">
            <a:avLst/>
          </a:prstGeom>
        </p:spPr>
      </p:pic>
      <p:pic>
        <p:nvPicPr>
          <p:cNvPr id="7" name="Picture 6">
            <a:extLst>
              <a:ext uri="{FF2B5EF4-FFF2-40B4-BE49-F238E27FC236}">
                <a16:creationId xmlns:a16="http://schemas.microsoft.com/office/drawing/2014/main" id="{FC099BE8-83E9-4A95-B6E0-383C754098F1}"/>
              </a:ext>
            </a:extLst>
          </p:cNvPr>
          <p:cNvPicPr>
            <a:picLocks noChangeAspect="1"/>
          </p:cNvPicPr>
          <p:nvPr/>
        </p:nvPicPr>
        <p:blipFill rotWithShape="1">
          <a:blip r:embed="rId4"/>
          <a:srcRect l="1470" t="4382" r="1143" b="11127"/>
          <a:stretch/>
        </p:blipFill>
        <p:spPr>
          <a:xfrm>
            <a:off x="83560" y="3761065"/>
            <a:ext cx="6441897" cy="28459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7243833"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Closest proximities of a launch site labeled with market with written distance and lines between the proximities and the launch site are drawn.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Closest Proximities (railway, highway, coastline, city)</a:t>
            </a:r>
          </a:p>
        </p:txBody>
      </p:sp>
      <p:pic>
        <p:nvPicPr>
          <p:cNvPr id="4" name="Picture 3">
            <a:extLst>
              <a:ext uri="{FF2B5EF4-FFF2-40B4-BE49-F238E27FC236}">
                <a16:creationId xmlns:a16="http://schemas.microsoft.com/office/drawing/2014/main" id="{6AD1A151-5D07-4021-BECF-DDC44C93BCDC}"/>
              </a:ext>
            </a:extLst>
          </p:cNvPr>
          <p:cNvPicPr>
            <a:picLocks noChangeAspect="1"/>
          </p:cNvPicPr>
          <p:nvPr/>
        </p:nvPicPr>
        <p:blipFill rotWithShape="1">
          <a:blip r:embed="rId3"/>
          <a:srcRect l="27133" t="5887" r="38501" b="10552"/>
          <a:stretch/>
        </p:blipFill>
        <p:spPr>
          <a:xfrm>
            <a:off x="7280424" y="3429000"/>
            <a:ext cx="1230886" cy="3254022"/>
          </a:xfrm>
          <a:prstGeom prst="rect">
            <a:avLst/>
          </a:prstGeom>
        </p:spPr>
      </p:pic>
      <p:pic>
        <p:nvPicPr>
          <p:cNvPr id="7" name="Picture 6">
            <a:extLst>
              <a:ext uri="{FF2B5EF4-FFF2-40B4-BE49-F238E27FC236}">
                <a16:creationId xmlns:a16="http://schemas.microsoft.com/office/drawing/2014/main" id="{7995A4B0-67CA-462F-A2D3-A076EEDBFD6A}"/>
              </a:ext>
            </a:extLst>
          </p:cNvPr>
          <p:cNvPicPr>
            <a:picLocks noChangeAspect="1"/>
          </p:cNvPicPr>
          <p:nvPr/>
        </p:nvPicPr>
        <p:blipFill rotWithShape="1">
          <a:blip r:embed="rId4"/>
          <a:srcRect l="24223" t="12894" r="27335" b="29907"/>
          <a:stretch/>
        </p:blipFill>
        <p:spPr>
          <a:xfrm>
            <a:off x="9004525" y="4377114"/>
            <a:ext cx="2548894" cy="1726311"/>
          </a:xfrm>
          <a:prstGeom prst="rect">
            <a:avLst/>
          </a:prstGeom>
        </p:spPr>
      </p:pic>
      <p:pic>
        <p:nvPicPr>
          <p:cNvPr id="10" name="Picture 9">
            <a:extLst>
              <a:ext uri="{FF2B5EF4-FFF2-40B4-BE49-F238E27FC236}">
                <a16:creationId xmlns:a16="http://schemas.microsoft.com/office/drawing/2014/main" id="{466B9EB2-1E72-456F-94A4-0E2ED9DE5A1A}"/>
              </a:ext>
            </a:extLst>
          </p:cNvPr>
          <p:cNvPicPr>
            <a:picLocks noChangeAspect="1"/>
          </p:cNvPicPr>
          <p:nvPr/>
        </p:nvPicPr>
        <p:blipFill>
          <a:blip r:embed="rId5"/>
          <a:stretch>
            <a:fillRect/>
          </a:stretch>
        </p:blipFill>
        <p:spPr>
          <a:xfrm>
            <a:off x="8604073" y="1398962"/>
            <a:ext cx="3349799" cy="1460576"/>
          </a:xfrm>
          <a:prstGeom prst="rect">
            <a:avLst/>
          </a:prstGeom>
        </p:spPr>
      </p:pic>
      <p:pic>
        <p:nvPicPr>
          <p:cNvPr id="12" name="Picture 11">
            <a:extLst>
              <a:ext uri="{FF2B5EF4-FFF2-40B4-BE49-F238E27FC236}">
                <a16:creationId xmlns:a16="http://schemas.microsoft.com/office/drawing/2014/main" id="{C8E70632-E2D7-4076-BB0B-409EA4E7CC63}"/>
              </a:ext>
            </a:extLst>
          </p:cNvPr>
          <p:cNvPicPr>
            <a:picLocks noChangeAspect="1"/>
          </p:cNvPicPr>
          <p:nvPr/>
        </p:nvPicPr>
        <p:blipFill rotWithShape="1">
          <a:blip r:embed="rId6"/>
          <a:srcRect l="1223" r="194"/>
          <a:stretch/>
        </p:blipFill>
        <p:spPr>
          <a:xfrm>
            <a:off x="238128" y="3904181"/>
            <a:ext cx="6995188" cy="2784814"/>
          </a:xfrm>
          <a:prstGeom prst="rect">
            <a:avLst/>
          </a:prstGeom>
        </p:spPr>
      </p:pic>
      <p:pic>
        <p:nvPicPr>
          <p:cNvPr id="14" name="Picture 13">
            <a:extLst>
              <a:ext uri="{FF2B5EF4-FFF2-40B4-BE49-F238E27FC236}">
                <a16:creationId xmlns:a16="http://schemas.microsoft.com/office/drawing/2014/main" id="{479C95EA-A1AF-4AFB-94D5-73B72B13F49D}"/>
              </a:ext>
            </a:extLst>
          </p:cNvPr>
          <p:cNvPicPr>
            <a:picLocks noChangeAspect="1"/>
          </p:cNvPicPr>
          <p:nvPr/>
        </p:nvPicPr>
        <p:blipFill rotWithShape="1">
          <a:blip r:embed="rId7"/>
          <a:srcRect r="2518" b="3391"/>
          <a:stretch/>
        </p:blipFill>
        <p:spPr>
          <a:xfrm>
            <a:off x="8604073" y="2899255"/>
            <a:ext cx="3349799" cy="140278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Pie chart is drawn to have all launch sites and show their percentages of successes.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Percentages Pie Chart</a:t>
            </a:r>
          </a:p>
        </p:txBody>
      </p:sp>
      <p:pic>
        <p:nvPicPr>
          <p:cNvPr id="7" name="Picture 6">
            <a:extLst>
              <a:ext uri="{FF2B5EF4-FFF2-40B4-BE49-F238E27FC236}">
                <a16:creationId xmlns:a16="http://schemas.microsoft.com/office/drawing/2014/main" id="{09179161-EDB9-421D-B2C9-B123117C42B5}"/>
              </a:ext>
            </a:extLst>
          </p:cNvPr>
          <p:cNvPicPr>
            <a:picLocks noChangeAspect="1"/>
          </p:cNvPicPr>
          <p:nvPr/>
        </p:nvPicPr>
        <p:blipFill>
          <a:blip r:embed="rId3"/>
          <a:stretch>
            <a:fillRect/>
          </a:stretch>
        </p:blipFill>
        <p:spPr>
          <a:xfrm>
            <a:off x="849909" y="2703638"/>
            <a:ext cx="9585789" cy="372357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course, learned methodologies in IBM courses are applied to SpaceX data. It is a practice course.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8" y="1537948"/>
            <a:ext cx="10551583" cy="4351338"/>
          </a:xfrm>
          <a:prstGeom prst="rect">
            <a:avLst/>
          </a:prstGeom>
        </p:spPr>
        <p:txBody>
          <a:bodyPr lIns="91440" tIns="45720" rIns="91440" bIns="45720" anchor="t">
            <a:normAutofit/>
          </a:bodyPr>
          <a:lstStyle/>
          <a:p>
            <a:pPr marL="0" indent="0">
              <a:buNone/>
            </a:pPr>
            <a:r>
              <a:rPr lang="en-US" dirty="0"/>
              <a:t>When we filter the launch sites with the dropdown list, we can reach success rate for the given launch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rate</a:t>
            </a:r>
          </a:p>
        </p:txBody>
      </p:sp>
      <p:pic>
        <p:nvPicPr>
          <p:cNvPr id="4" name="Picture 3">
            <a:extLst>
              <a:ext uri="{FF2B5EF4-FFF2-40B4-BE49-F238E27FC236}">
                <a16:creationId xmlns:a16="http://schemas.microsoft.com/office/drawing/2014/main" id="{0ABB2B13-08C6-41F6-BB83-499D058D6A2B}"/>
              </a:ext>
            </a:extLst>
          </p:cNvPr>
          <p:cNvPicPr>
            <a:picLocks noChangeAspect="1"/>
          </p:cNvPicPr>
          <p:nvPr/>
        </p:nvPicPr>
        <p:blipFill>
          <a:blip r:embed="rId3"/>
          <a:stretch>
            <a:fillRect/>
          </a:stretch>
        </p:blipFill>
        <p:spPr>
          <a:xfrm>
            <a:off x="385006" y="2537728"/>
            <a:ext cx="11285610" cy="34197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6304"/>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plot and range slider are connected with the callback function. Scatter plot shows launch outcome for the given range of payload mass by the range slider.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with Range Slider</a:t>
            </a:r>
          </a:p>
        </p:txBody>
      </p:sp>
      <p:pic>
        <p:nvPicPr>
          <p:cNvPr id="4" name="Picture 3">
            <a:extLst>
              <a:ext uri="{FF2B5EF4-FFF2-40B4-BE49-F238E27FC236}">
                <a16:creationId xmlns:a16="http://schemas.microsoft.com/office/drawing/2014/main" id="{BC2C6645-4D45-4F00-8693-CB9235A1970C}"/>
              </a:ext>
            </a:extLst>
          </p:cNvPr>
          <p:cNvPicPr>
            <a:picLocks noChangeAspect="1"/>
          </p:cNvPicPr>
          <p:nvPr/>
        </p:nvPicPr>
        <p:blipFill>
          <a:blip r:embed="rId3"/>
          <a:stretch>
            <a:fillRect/>
          </a:stretch>
        </p:blipFill>
        <p:spPr>
          <a:xfrm>
            <a:off x="6096001" y="2306343"/>
            <a:ext cx="6095999" cy="2480773"/>
          </a:xfrm>
          <a:prstGeom prst="rect">
            <a:avLst/>
          </a:prstGeom>
        </p:spPr>
      </p:pic>
      <p:pic>
        <p:nvPicPr>
          <p:cNvPr id="7" name="Picture 6">
            <a:extLst>
              <a:ext uri="{FF2B5EF4-FFF2-40B4-BE49-F238E27FC236}">
                <a16:creationId xmlns:a16="http://schemas.microsoft.com/office/drawing/2014/main" id="{F1489AC1-DB1A-4E24-A81F-2A858E98EF23}"/>
              </a:ext>
            </a:extLst>
          </p:cNvPr>
          <p:cNvPicPr>
            <a:picLocks noChangeAspect="1"/>
          </p:cNvPicPr>
          <p:nvPr/>
        </p:nvPicPr>
        <p:blipFill>
          <a:blip r:embed="rId4"/>
          <a:stretch>
            <a:fillRect/>
          </a:stretch>
        </p:blipFill>
        <p:spPr>
          <a:xfrm>
            <a:off x="0" y="4489685"/>
            <a:ext cx="6096000" cy="23193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SVM and Decision Tree are together have the best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4898929-A6F1-48DB-B27B-B25755894E5A}"/>
              </a:ext>
            </a:extLst>
          </p:cNvPr>
          <p:cNvPicPr>
            <a:picLocks noChangeAspect="1"/>
          </p:cNvPicPr>
          <p:nvPr/>
        </p:nvPicPr>
        <p:blipFill>
          <a:blip r:embed="rId3"/>
          <a:stretch>
            <a:fillRect/>
          </a:stretch>
        </p:blipFill>
        <p:spPr>
          <a:xfrm>
            <a:off x="6842623" y="1545765"/>
            <a:ext cx="4166391" cy="350496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7566"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is shown.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Picture 9">
            <a:extLst>
              <a:ext uri="{FF2B5EF4-FFF2-40B4-BE49-F238E27FC236}">
                <a16:creationId xmlns:a16="http://schemas.microsoft.com/office/drawing/2014/main" id="{47419C3D-4540-4F0F-97FD-A31B477FA65D}"/>
              </a:ext>
            </a:extLst>
          </p:cNvPr>
          <p:cNvPicPr>
            <a:picLocks noChangeAspect="1"/>
          </p:cNvPicPr>
          <p:nvPr/>
        </p:nvPicPr>
        <p:blipFill>
          <a:blip r:embed="rId3"/>
          <a:stretch>
            <a:fillRect/>
          </a:stretch>
        </p:blipFill>
        <p:spPr>
          <a:xfrm>
            <a:off x="7023693" y="1637043"/>
            <a:ext cx="4157338" cy="358391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In this project, the data is collected from the </a:t>
            </a:r>
            <a:r>
              <a:rPr lang="en-US" sz="6400" dirty="0" err="1">
                <a:solidFill>
                  <a:schemeClr val="accent3">
                    <a:lumMod val="25000"/>
                  </a:schemeClr>
                </a:solidFill>
                <a:latin typeface="Abadi"/>
              </a:rPr>
              <a:t>urls</a:t>
            </a:r>
            <a:r>
              <a:rPr lang="en-US" sz="64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Some basic operations are implied on the data</a:t>
            </a:r>
            <a:r>
              <a:rPr lang="en-US" sz="6400" dirty="0">
                <a:solidFill>
                  <a:schemeClr val="bg2">
                    <a:lumMod val="50000"/>
                  </a:schemeClr>
                </a:solidFill>
                <a:latin typeface="Abadi"/>
              </a:rPr>
              <a:t>. For example, missing value handling, html parsing, searching column names, searching titles, etc.</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first part, data is collected by using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command from an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Then, the missing values are cleared by replacing with the mean values.</a:t>
            </a:r>
          </a:p>
          <a:p>
            <a:pPr>
              <a:lnSpc>
                <a:spcPct val="100000"/>
              </a:lnSpc>
              <a:spcBef>
                <a:spcPts val="1400"/>
              </a:spcBef>
            </a:pPr>
            <a:r>
              <a:rPr lang="en-US" sz="2200" dirty="0">
                <a:solidFill>
                  <a:schemeClr val="accent3">
                    <a:lumMod val="25000"/>
                  </a:schemeClr>
                </a:solidFill>
                <a:latin typeface="Abadi" panose="020B0604020104020204" pitchFamily="34" charset="0"/>
              </a:rPr>
              <a:t>In the second part, the data is collected from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in html form and parsed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Then, search operation is done to find the title. Then, the column names in the html data is read by appending them into a list.</a:t>
            </a:r>
          </a:p>
          <a:p>
            <a:pPr>
              <a:lnSpc>
                <a:spcPct val="100000"/>
              </a:lnSpc>
              <a:spcBef>
                <a:spcPts val="1400"/>
              </a:spcBef>
            </a:pPr>
            <a:r>
              <a:rPr lang="en-US" sz="2200" dirty="0">
                <a:solidFill>
                  <a:schemeClr val="accent3">
                    <a:lumMod val="25000"/>
                  </a:schemeClr>
                </a:solidFill>
                <a:latin typeface="Abadi" panose="020B0604020104020204" pitchFamily="34" charset="0"/>
              </a:rPr>
              <a:t>In the following slides, you can access the details of the commands and corresponding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29074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DAC128CD-66D0-4A86-A94D-E3A8585CC446}"/>
              </a:ext>
            </a:extLst>
          </p:cNvPr>
          <p:cNvPicPr>
            <a:picLocks noChangeAspect="1"/>
          </p:cNvPicPr>
          <p:nvPr/>
        </p:nvPicPr>
        <p:blipFill>
          <a:blip r:embed="rId4"/>
          <a:stretch>
            <a:fillRect/>
          </a:stretch>
        </p:blipFill>
        <p:spPr>
          <a:xfrm>
            <a:off x="5388272" y="1641559"/>
            <a:ext cx="5909494" cy="3288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DBEE6FA4-4C2F-4EAF-BE6B-8A0E776EBB82}"/>
              </a:ext>
            </a:extLst>
          </p:cNvPr>
          <p:cNvPicPr>
            <a:picLocks noChangeAspect="1"/>
          </p:cNvPicPr>
          <p:nvPr/>
        </p:nvPicPr>
        <p:blipFill>
          <a:blip r:embed="rId5"/>
          <a:stretch>
            <a:fillRect/>
          </a:stretch>
        </p:blipFill>
        <p:spPr>
          <a:xfrm>
            <a:off x="510492" y="5514608"/>
            <a:ext cx="5260753" cy="804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a:extLst>
              <a:ext uri="{FF2B5EF4-FFF2-40B4-BE49-F238E27FC236}">
                <a16:creationId xmlns:a16="http://schemas.microsoft.com/office/drawing/2014/main" id="{32082F15-EED1-4056-81F0-4882538C8859}"/>
              </a:ext>
            </a:extLst>
          </p:cNvPr>
          <p:cNvPicPr>
            <a:picLocks noChangeAspect="1"/>
          </p:cNvPicPr>
          <p:nvPr/>
        </p:nvPicPr>
        <p:blipFill rotWithShape="1">
          <a:blip r:embed="rId4"/>
          <a:srcRect b="79982"/>
          <a:stretch/>
        </p:blipFill>
        <p:spPr>
          <a:xfrm>
            <a:off x="2636118" y="3814144"/>
            <a:ext cx="7142602" cy="866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C271F618-4AE4-49F0-AD63-2833CF0BFF24}"/>
              </a:ext>
            </a:extLst>
          </p:cNvPr>
          <p:cNvPicPr>
            <a:picLocks noChangeAspect="1"/>
          </p:cNvPicPr>
          <p:nvPr/>
        </p:nvPicPr>
        <p:blipFill rotWithShape="1">
          <a:blip r:embed="rId5"/>
          <a:srcRect l="23082"/>
          <a:stretch/>
        </p:blipFill>
        <p:spPr>
          <a:xfrm>
            <a:off x="346207" y="3106289"/>
            <a:ext cx="2116059" cy="3505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6A962400-0804-4919-9875-98AEA8EE718F}"/>
              </a:ext>
            </a:extLst>
          </p:cNvPr>
          <p:cNvPicPr>
            <a:picLocks noChangeAspect="1"/>
          </p:cNvPicPr>
          <p:nvPr/>
        </p:nvPicPr>
        <p:blipFill rotWithShape="1">
          <a:blip r:embed="rId4"/>
          <a:srcRect t="47714" r="69099"/>
          <a:stretch/>
        </p:blipFill>
        <p:spPr>
          <a:xfrm>
            <a:off x="10019685" y="3707929"/>
            <a:ext cx="1826108" cy="1873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DA2DB7A-392F-4B50-99DD-110648576CA6}"/>
              </a:ext>
            </a:extLst>
          </p:cNvPr>
          <p:cNvSpPr txBox="1"/>
          <p:nvPr/>
        </p:nvSpPr>
        <p:spPr>
          <a:xfrm>
            <a:off x="297925" y="2646645"/>
            <a:ext cx="2212622" cy="369332"/>
          </a:xfrm>
          <a:prstGeom prst="rect">
            <a:avLst/>
          </a:prstGeom>
          <a:noFill/>
        </p:spPr>
        <p:txBody>
          <a:bodyPr wrap="square" rtlCol="0">
            <a:spAutoFit/>
          </a:bodyPr>
          <a:lstStyle/>
          <a:p>
            <a:pPr algn="ctr"/>
            <a:r>
              <a:rPr lang="en-US" dirty="0"/>
              <a:t>Before</a:t>
            </a:r>
          </a:p>
        </p:txBody>
      </p:sp>
      <p:sp>
        <p:nvSpPr>
          <p:cNvPr id="12" name="TextBox 11">
            <a:extLst>
              <a:ext uri="{FF2B5EF4-FFF2-40B4-BE49-F238E27FC236}">
                <a16:creationId xmlns:a16="http://schemas.microsoft.com/office/drawing/2014/main" id="{AC6B213A-20E4-40E3-AFB9-9DB343BBE9E4}"/>
              </a:ext>
            </a:extLst>
          </p:cNvPr>
          <p:cNvSpPr txBox="1"/>
          <p:nvPr/>
        </p:nvSpPr>
        <p:spPr>
          <a:xfrm>
            <a:off x="5101108" y="3244334"/>
            <a:ext cx="2212622" cy="369332"/>
          </a:xfrm>
          <a:prstGeom prst="rect">
            <a:avLst/>
          </a:prstGeom>
          <a:noFill/>
        </p:spPr>
        <p:txBody>
          <a:bodyPr wrap="square" rtlCol="0">
            <a:spAutoFit/>
          </a:bodyPr>
          <a:lstStyle/>
          <a:p>
            <a:pPr algn="ctr"/>
            <a:r>
              <a:rPr lang="en-US" dirty="0"/>
              <a:t>Operation</a:t>
            </a:r>
          </a:p>
        </p:txBody>
      </p:sp>
      <p:sp>
        <p:nvSpPr>
          <p:cNvPr id="14" name="TextBox 13">
            <a:extLst>
              <a:ext uri="{FF2B5EF4-FFF2-40B4-BE49-F238E27FC236}">
                <a16:creationId xmlns:a16="http://schemas.microsoft.com/office/drawing/2014/main" id="{F08BB1B1-D718-4D84-A261-65B23D26C2DB}"/>
              </a:ext>
            </a:extLst>
          </p:cNvPr>
          <p:cNvSpPr txBox="1"/>
          <p:nvPr/>
        </p:nvSpPr>
        <p:spPr>
          <a:xfrm>
            <a:off x="9826428" y="3263875"/>
            <a:ext cx="2212622" cy="369332"/>
          </a:xfrm>
          <a:prstGeom prst="rect">
            <a:avLst/>
          </a:prstGeom>
          <a:noFill/>
        </p:spPr>
        <p:txBody>
          <a:bodyPr wrap="square" rtlCol="0">
            <a:spAutoFit/>
          </a:bodyPr>
          <a:lstStyle/>
          <a:p>
            <a:pPr algn="ctr"/>
            <a:r>
              <a:rPr lang="en-US" dirty="0"/>
              <a:t>After</a:t>
            </a:r>
          </a:p>
        </p:txBody>
      </p:sp>
    </p:spTree>
    <p:extLst>
      <p:ext uri="{BB962C8B-B14F-4D97-AF65-F5344CB8AC3E}">
        <p14:creationId xmlns:p14="http://schemas.microsoft.com/office/powerpoint/2010/main" val="395589429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2151</TotalTime>
  <Words>1506</Words>
  <Application>Microsoft Office PowerPoint</Application>
  <PresentationFormat>Widescreen</PresentationFormat>
  <Paragraphs>177</Paragraphs>
  <Slides>45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Emre Kaan Yılmaz</cp:lastModifiedBy>
  <cp:revision>249</cp:revision>
  <dcterms:created xsi:type="dcterms:W3CDTF">2021-04-29T18:58:34Z</dcterms:created>
  <dcterms:modified xsi:type="dcterms:W3CDTF">2024-02-20T11:19:29Z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4459ed3c-010a-4260-ac32-bb6a608acdf3_Enabled">
    <vt:lpwstr>true</vt:lpwstr>
  </property>
  <property fmtid="{D5CDD505-2E9C-101B-9397-08002B2CF9AE}" pid="4" name="MSIP_Label_4459ed3c-010a-4260-ac32-bb6a608acdf3_SetDate">
    <vt:lpwstr>2024-01-05T06:47:24Z</vt:lpwstr>
  </property>
  <property fmtid="{D5CDD505-2E9C-101B-9397-08002B2CF9AE}" pid="5" name="MSIP_Label_4459ed3c-010a-4260-ac32-bb6a608acdf3_Method">
    <vt:lpwstr>Privileged</vt:lpwstr>
  </property>
  <property fmtid="{D5CDD505-2E9C-101B-9397-08002B2CF9AE}" pid="6" name="MSIP_Label_4459ed3c-010a-4260-ac32-bb6a608acdf3_Name">
    <vt:lpwstr>Hizmete Özel</vt:lpwstr>
  </property>
  <property fmtid="{D5CDD505-2E9C-101B-9397-08002B2CF9AE}" pid="7" name="MSIP_Label_4459ed3c-010a-4260-ac32-bb6a608acdf3_SiteId">
    <vt:lpwstr>dca18a16-03b8-4434-9f63-3c0f1ddea838</vt:lpwstr>
  </property>
  <property fmtid="{D5CDD505-2E9C-101B-9397-08002B2CF9AE}" pid="8" name="MSIP_Label_4459ed3c-010a-4260-ac32-bb6a608acdf3_ActionId">
    <vt:lpwstr>3c3e7cfb-7846-4245-9a68-9584537bc29a</vt:lpwstr>
  </property>
  <property fmtid="{D5CDD505-2E9C-101B-9397-08002B2CF9AE}" pid="9" name="MSIP_Label_4459ed3c-010a-4260-ac32-bb6a608acdf3_ContentBits">
    <vt:lpwstr>0</vt:lpwstr>
  </property>
</Properties>
</file>